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2.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10"/>
  </p:notesMasterIdLst>
  <p:sldIdLst>
    <p:sldId id="368" r:id="rId3"/>
    <p:sldId id="378" r:id="rId4"/>
    <p:sldId id="379" r:id="rId5"/>
    <p:sldId id="380" r:id="rId6"/>
    <p:sldId id="381" r:id="rId7"/>
    <p:sldId id="382" r:id="rId8"/>
    <p:sldId id="383" r:id="rId9"/>
  </p:sldIdLst>
  <p:sldSz cx="9144000" cy="6858000" type="screen4x3"/>
  <p:notesSz cx="6858000" cy="9144000"/>
  <p:defaultTextStyle>
    <a:defPPr>
      <a:defRPr lang="zh-CN"/>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F0CB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howGuides="1">
      <p:cViewPr varScale="1">
        <p:scale>
          <a:sx n="66" d="100"/>
          <a:sy n="66" d="100"/>
        </p:scale>
        <p:origin x="-1506" y="-102"/>
      </p:cViewPr>
      <p:guideLst>
        <p:guide orient="horz" pos="2251"/>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 Type="http://schemas.openxmlformats.org/officeDocument/2006/relationships/theme" Target="theme/theme1.xml"/><Relationship Id="rId13" Type="http://schemas.openxmlformats.org/officeDocument/2006/relationships/tableStyles" Target="tableStyles.xml"/><Relationship Id="rId12" Type="http://schemas.openxmlformats.org/officeDocument/2006/relationships/viewProps" Target="viewProps.xml"/><Relationship Id="rId11" Type="http://schemas.openxmlformats.org/officeDocument/2006/relationships/presProps" Target="presProps.xml"/><Relationship Id="rId10" Type="http://schemas.openxmlformats.org/officeDocument/2006/relationships/notesMaster" Target="notesMasters/notesMaster1.xml"/><Relationship Id="rId1" Type="http://schemas.openxmlformats.org/officeDocument/2006/relationships/slideMaster" Target="slideMasters/slideMaster1.xml"/></Relationships>
</file>

<file path=ppt/media/>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buFont typeface="Arial" panose="020B0604020202020204" pitchFamily="34" charset="0"/>
              <a:buNone/>
              <a:defRPr sz="1200">
                <a:latin typeface="Arial" panose="020B0604020202020204" pitchFamily="34" charset="0"/>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buFont typeface="Arial" panose="020B0604020202020204" pitchFamily="34" charset="0"/>
              <a:buNone/>
              <a:defRPr sz="1200">
                <a:latin typeface="Arial" panose="020B0604020202020204" pitchFamily="34" charset="0"/>
              </a:defRPr>
            </a:lvl1pPr>
          </a:lstStyle>
          <a:p>
            <a:pPr marL="0" marR="0" lvl="0" indent="0" algn="r" defTabSz="914400" rtl="0" eaLnBrk="1" fontAlgn="base" latinLnBrk="0" hangingPunct="1">
              <a:lnSpc>
                <a:spcPct val="100000"/>
              </a:lnSpc>
              <a:spcBef>
                <a:spcPct val="0"/>
              </a:spcBef>
              <a:spcAft>
                <a:spcPct val="0"/>
              </a:spcAft>
              <a:buClrTx/>
              <a:buSzTx/>
              <a:buFont typeface="Arial" panose="020B0604020202020204" pitchFamily="34" charset="0"/>
              <a:buNone/>
              <a:defRPr/>
            </a:pPr>
            <a:fld id="{956B8FE3-9806-4156-BB2A-E042B922D492}" type="datetimeFigureOut">
              <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rPr>
            </a:fld>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marL="0" marR="0" lvl="0" indent="0" algn="l" defTabSz="914400" rtl="0" eaLnBrk="0" fontAlgn="base" latinLnBrk="0" hangingPunct="0">
              <a:lnSpc>
                <a:spcPct val="100000"/>
              </a:lnSpc>
              <a:spcBef>
                <a:spcPct val="30000"/>
              </a:spcBef>
              <a:spcAft>
                <a:spcPct val="0"/>
              </a:spcAft>
              <a:buClrTx/>
              <a:buSzTx/>
              <a:buFontTx/>
              <a:buNone/>
              <a:defRPr/>
            </a:pP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marL="0" marR="0" lvl="0"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单击此处编辑母版文本样式</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457200" marR="0" lvl="1"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第二级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914400" marR="0" lvl="2"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第三级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371600" marR="0" lvl="3"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第四级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828800" marR="0" lvl="4"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第五级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buFont typeface="Arial" panose="020B0604020202020204" pitchFamily="34" charset="0"/>
              <a:buNone/>
              <a:defRPr sz="1200">
                <a:latin typeface="Arial" panose="020B0604020202020204" pitchFamily="34" charset="0"/>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p>
            <a:pPr lvl="0" algn="r" eaLnBrk="1" hangingPunct="1">
              <a:buNone/>
            </a:pPr>
            <a:fld id="{9A0DB2DC-4C9A-4742-B13C-FB6460FD3503}" type="slidenum">
              <a:rPr lang="zh-CN" altLang="en-US" sz="1200" dirty="0"/>
            </a:fld>
            <a:endParaRPr lang="zh-CN" altLang="en-US" sz="1200" dirty="0"/>
          </a:p>
        </p:txBody>
      </p:sp>
    </p:spTree>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noProof="1" smtClean="0"/>
              <a:t>单击此处编辑母版副标题样式</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表格占位符 2"/>
          <p:cNvSpPr>
            <a:spLocks noGrp="1"/>
          </p:cNvSpPr>
          <p:nvPr>
            <p:ph type="tbl" idx="1"/>
          </p:nvPr>
        </p:nvSpPr>
        <p:spPr/>
        <p:txBody>
          <a:bodyPr/>
          <a:lstStyle/>
          <a:p>
            <a:endParaRPr lang="zh-CN" altLang="en-US"/>
          </a:p>
        </p:txBody>
      </p:sp>
    </p:spTree>
  </p:cSld>
  <p:clrMapOvr>
    <a:masterClrMapping/>
  </p:clrMapOvr>
  <p:transition>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noProof="1" smtClean="0"/>
              <a:t>单击此处编辑母版文本样式</a:t>
            </a:r>
            <a:endParaRPr lang="zh-CN" altLang="en-US" noProof="1" smtClean="0"/>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endParaRPr lang="zh-CN" altLang="en-US" noProof="1" smtClean="0"/>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endParaRPr lang="zh-CN" altLang="en-US" noProof="1" smtClean="0"/>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7" name="日期占位符 6"/>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8" name="页脚占位符 7"/>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9" name="灯片编号占位符 8"/>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2"/>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4" name="页脚占位符 3"/>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灯片编号占位符 4"/>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3" name="页脚占位符 2"/>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4" name="灯片编号占位符 3"/>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endParaRPr lang="zh-CN" altLang="en-US" noProof="1" smtClean="0"/>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1792288" y="612775"/>
            <a:ext cx="54864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zh-CN" altLang="en-US" sz="3200" b="0" i="0" u="none" strike="noStrike" kern="1200" cap="none" spc="0" normalizeH="0" baseline="0" noProof="0">
              <a:ln>
                <a:noFill/>
              </a:ln>
              <a:solidFill>
                <a:schemeClr val="tx1"/>
              </a:solidFill>
              <a:effectLst/>
              <a:uLnTx/>
              <a:uFillTx/>
              <a:latin typeface="+mn-lt"/>
              <a:ea typeface="+mn-ea"/>
              <a:cs typeface="+mn-cs"/>
            </a:endParaRPr>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endParaRPr lang="zh-CN" altLang="en-US" noProof="1" smtClean="0"/>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3" Type="http://schemas.openxmlformats.org/officeDocument/2006/relationships/theme" Target="../theme/theme1.xml"/><Relationship Id="rId12" Type="http://schemas.openxmlformats.org/officeDocument/2006/relationships/slideLayout" Target="../slideLayouts/slideLayout12.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标题占位符 1"/>
          <p:cNvSpPr>
            <a:spLocks noGrp="1"/>
          </p:cNvSpPr>
          <p:nvPr>
            <p:ph type="title"/>
          </p:nvPr>
        </p:nvSpPr>
        <p:spPr>
          <a:xfrm>
            <a:off x="457200" y="274638"/>
            <a:ext cx="8229600" cy="1143000"/>
          </a:xfrm>
          <a:prstGeom prst="rect">
            <a:avLst/>
          </a:prstGeom>
          <a:noFill/>
          <a:ln w="9525">
            <a:noFill/>
          </a:ln>
        </p:spPr>
        <p:txBody>
          <a:bodyPr anchor="ctr"/>
          <a:lstStyle/>
          <a:p>
            <a:pPr lvl="0"/>
            <a:r>
              <a:rPr lang="zh-CN" altLang="en-US" dirty="0"/>
              <a:t>单击此处编辑母版标题样式</a:t>
            </a:r>
            <a:endParaRPr lang="zh-CN" altLang="en-US" dirty="0"/>
          </a:p>
        </p:txBody>
      </p:sp>
      <p:sp>
        <p:nvSpPr>
          <p:cNvPr id="1027" name="文本占位符 2"/>
          <p:cNvSpPr>
            <a:spLocks noGrp="1"/>
          </p:cNvSpPr>
          <p:nvPr>
            <p:ph type="body"/>
          </p:nvPr>
        </p:nvSpPr>
        <p:spPr>
          <a:xfrm>
            <a:off x="457200" y="1600200"/>
            <a:ext cx="8229600" cy="4525963"/>
          </a:xfrm>
          <a:prstGeom prst="rect">
            <a:avLst/>
          </a:prstGeom>
          <a:noFill/>
          <a:ln w="9525">
            <a:noFill/>
          </a:ln>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buFontTx/>
              <a:buNone/>
              <a:defRPr sz="1200">
                <a:solidFill>
                  <a:schemeClr val="tx1">
                    <a:tint val="75000"/>
                  </a:schemeClr>
                </a:solidFill>
                <a:latin typeface="+mn-lt"/>
                <a:ea typeface="+mn-ea"/>
              </a:defRPr>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buFontTx/>
              <a:buNone/>
              <a:defRPr sz="1200">
                <a:solidFill>
                  <a:schemeClr val="tx1">
                    <a:tint val="75000"/>
                  </a:schemeClr>
                </a:solidFill>
                <a:latin typeface="+mn-lt"/>
                <a:ea typeface="+mn-ea"/>
              </a:defRPr>
            </a:lvl1p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lstStyle>
            <a:lvl1pPr algn="r">
              <a:defRPr sz="1200">
                <a:solidFill>
                  <a:srgbClr val="898989"/>
                </a:solidFill>
                <a:latin typeface="Calibri" panose="020F0502020204030204" pitchFamily="34" charset="0"/>
              </a:defRPr>
            </a:lvl1p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2pPr>
      <a:lvl3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3pPr>
      <a:lvl4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4pPr>
      <a:lvl5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5pPr>
      <a:lvl6pPr marL="4572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6pPr>
      <a:lvl7pPr marL="9144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7pPr>
      <a:lvl8pPr marL="13716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8pPr>
      <a:lvl9pPr marL="18288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ags" Target="../tags/tag1.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28071" name="矩形 428070"/>
          <p:cNvSpPr/>
          <p:nvPr/>
        </p:nvSpPr>
        <p:spPr>
          <a:xfrm>
            <a:off x="316865" y="189865"/>
            <a:ext cx="6186170" cy="632460"/>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32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 </a:t>
            </a:r>
            <a:r>
              <a:rPr lang="zh-CN" altLang="en-US" sz="32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发动机机械故障诊断</a:t>
            </a:r>
            <a:endParaRPr lang="zh-CN" altLang="en-US" sz="32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2" name="文本框 1"/>
          <p:cNvSpPr txBox="1"/>
          <p:nvPr/>
        </p:nvSpPr>
        <p:spPr>
          <a:xfrm>
            <a:off x="194310" y="694690"/>
            <a:ext cx="8756015" cy="1322070"/>
          </a:xfrm>
          <a:prstGeom prst="rect">
            <a:avLst/>
          </a:prstGeom>
          <a:noFill/>
        </p:spPr>
        <p:txBody>
          <a:bodyPr wrap="square" rtlCol="0" anchor="t">
            <a:spAutoFit/>
          </a:bodyPr>
          <a:p>
            <a:r>
              <a:rPr lang="zh-CN" altLang="en-US"/>
              <a:t>         </a:t>
            </a:r>
            <a:r>
              <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发动机噪声有时很难分辨。发动机噪声通常源于部件磨损。例如液压挺杆、活塞、轴承、离合器、减振器等。可以用听诊器辅助确定故障部位。发动机室发出的敲击声通常在发动机冷态时出现，不必为此担心。与此相反，发动机处于运行温度时的噪声通常表明轴承损坏。</a:t>
            </a:r>
            <a:endPar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p:txBody>
      </p:sp>
      <p:graphicFrame>
        <p:nvGraphicFramePr>
          <p:cNvPr id="5" name="表格 4"/>
          <p:cNvGraphicFramePr/>
          <p:nvPr>
            <p:custDataLst>
              <p:tags r:id="rId1"/>
            </p:custDataLst>
          </p:nvPr>
        </p:nvGraphicFramePr>
        <p:xfrm>
          <a:off x="316865" y="2634615"/>
          <a:ext cx="8742680" cy="4703445"/>
        </p:xfrm>
        <a:graphic>
          <a:graphicData uri="http://schemas.openxmlformats.org/drawingml/2006/table">
            <a:tbl>
              <a:tblPr firstRow="1" bandRow="1">
                <a:tableStyleId>{5C22544A-7EE6-4342-B048-85BDC9FD1C3A}</a:tableStyleId>
              </a:tblPr>
              <a:tblGrid>
                <a:gridCol w="2861945"/>
                <a:gridCol w="4384675"/>
                <a:gridCol w="1496060"/>
              </a:tblGrid>
              <a:tr h="470535">
                <a:tc>
                  <a:txBody>
                    <a:bodyPr/>
                    <a:p>
                      <a:pPr algn="ctr">
                        <a:buNone/>
                      </a:pPr>
                      <a:r>
                        <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故障现象</a:t>
                      </a:r>
                      <a:endPar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a:txBody>
                  <a:tcPr/>
                </a:tc>
                <a:tc>
                  <a:txBody>
                    <a:bodyPr/>
                    <a:p>
                      <a:pPr algn="ctr">
                        <a:buNone/>
                      </a:pPr>
                      <a:r>
                        <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故障原因</a:t>
                      </a:r>
                      <a:endPar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a:txBody>
                  <a:tcPr/>
                </a:tc>
                <a:tc>
                  <a:txBody>
                    <a:bodyPr/>
                    <a:p>
                      <a:pPr algn="ctr">
                        <a:buNone/>
                      </a:pPr>
                      <a:r>
                        <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补救措施</a:t>
                      </a:r>
                      <a:endPar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a:txBody>
                  <a:tcPr/>
                </a:tc>
              </a:tr>
              <a:tr h="470535">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怠速时发出尖锐的敲击声故障</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1600" b="1">
                          <a:solidFill>
                            <a:srgbClr val="FF0000"/>
                          </a:solidFill>
                          <a:latin typeface="BMWTypeRegular" panose="020B0604020202020204" pitchFamily="34" charset="0"/>
                          <a:ea typeface="宋体" panose="02010600030101010101" pitchFamily="2" charset="-122"/>
                        </a:rPr>
                        <a:t>      活塞中的活塞销间隙过大</a:t>
                      </a:r>
                      <a:endParaRPr lang="zh-CN" altLang="en-US" sz="1600" b="1">
                        <a:solidFill>
                          <a:srgbClr val="FF0000"/>
                        </a:solidFill>
                        <a:latin typeface="BMWTypeRegular" panose="020B0604020202020204" pitchFamily="34" charset="0"/>
                        <a:ea typeface="宋体" panose="02010600030101010101" pitchFamily="2" charset="-122"/>
                      </a:endParaRPr>
                    </a:p>
                    <a:p>
                      <a:pPr>
                        <a:buNone/>
                      </a:pPr>
                      <a:r>
                        <a:rPr lang="zh-CN" altLang="en-US" sz="1600" b="1">
                          <a:solidFill>
                            <a:srgbClr val="FF0000"/>
                          </a:solidFill>
                          <a:latin typeface="BMWTypeRegular" panose="020B0604020202020204" pitchFamily="34" charset="0"/>
                          <a:ea typeface="宋体" panose="02010600030101010101" pitchFamily="2" charset="-122"/>
                        </a:rPr>
                        <a:t>      因磨损或安装间隙过大而造成活塞倾斜</a:t>
                      </a:r>
                      <a:endParaRPr lang="zh-CN" altLang="en-US" sz="1600" b="1">
                        <a:solidFill>
                          <a:srgbClr val="FF0000"/>
                        </a:solidFill>
                        <a:latin typeface="BMWTypeRegular" panose="020B0604020202020204" pitchFamily="34" charset="0"/>
                        <a:ea typeface="宋体" panose="02010600030101010101" pitchFamily="2" charset="-122"/>
                      </a:endParaRPr>
                    </a:p>
                  </a:txBody>
                  <a:tcPr/>
                </a:tc>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必要时修理发动机</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r>
              <a:tr h="470535">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怠速时或行驶期间发出较大的低沉敲击声（取决于转速）</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1600" b="1">
                          <a:solidFill>
                            <a:srgbClr val="FF0000"/>
                          </a:solidFill>
                          <a:latin typeface="BMWTypeRegular" panose="020B0604020202020204" pitchFamily="34" charset="0"/>
                          <a:ea typeface="宋体" panose="02010600030101010101" pitchFamily="2" charset="-122"/>
                        </a:rPr>
                        <a:t>      踩下加速踏板后再松开时能够清楚听到：一个活塞的连杆轴承损坏</a:t>
                      </a:r>
                      <a:endParaRPr lang="zh-CN" altLang="en-US" sz="1600" b="1">
                        <a:solidFill>
                          <a:srgbClr val="FF0000"/>
                        </a:solidFill>
                        <a:latin typeface="BMWTypeRegular" panose="020B0604020202020204" pitchFamily="34" charset="0"/>
                        <a:ea typeface="宋体" panose="02010600030101010101" pitchFamily="2" charset="-122"/>
                      </a:endParaRPr>
                    </a:p>
                  </a:txBody>
                  <a:tcPr/>
                </a:tc>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更换轴承</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r>
              <a:tr h="470535">
                <a:tc>
                  <a:txBody>
                    <a:bodyPr/>
                    <a:p>
                      <a:pPr>
                        <a:buNone/>
                      </a:pP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p>
                      <a:pPr>
                        <a:buNone/>
                      </a:pP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取决于转速的低沉敲击声</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1600" b="1">
                          <a:solidFill>
                            <a:srgbClr val="FF0000"/>
                          </a:solidFill>
                          <a:latin typeface="BMWTypeRegular" panose="020B0604020202020204" pitchFamily="34" charset="0"/>
                          <a:ea typeface="宋体" panose="02010600030101010101" pitchFamily="2" charset="-122"/>
                        </a:rPr>
                        <a:t>      在低速范围内加速、从静止状态起步、踩下加速踏板后再松开时可听到：曲轴轴承损坏</a:t>
                      </a:r>
                      <a:endParaRPr lang="zh-CN" altLang="en-US" sz="1600" b="1">
                        <a:solidFill>
                          <a:srgbClr val="FF0000"/>
                        </a:solidFill>
                        <a:latin typeface="BMWTypeRegular" panose="020B0604020202020204" pitchFamily="34" charset="0"/>
                        <a:ea typeface="宋体" panose="02010600030101010101" pitchFamily="2" charset="-122"/>
                      </a:endParaRPr>
                    </a:p>
                    <a:p>
                      <a:pPr>
                        <a:buNone/>
                      </a:pPr>
                      <a:r>
                        <a:rPr lang="zh-CN" altLang="en-US" sz="1600" b="1">
                          <a:solidFill>
                            <a:srgbClr val="FF0000"/>
                          </a:solidFill>
                          <a:latin typeface="BMWTypeRegular" panose="020B0604020202020204" pitchFamily="34" charset="0"/>
                          <a:ea typeface="宋体" panose="02010600030101010101" pitchFamily="2" charset="-122"/>
                        </a:rPr>
                        <a:t>      迅速改变转速时不规则地出现：离合器压盘偏心运转，减振器损坏</a:t>
                      </a:r>
                      <a:endParaRPr lang="zh-CN" altLang="en-US" sz="1600" b="1">
                        <a:solidFill>
                          <a:srgbClr val="FF0000"/>
                        </a:solidFill>
                        <a:latin typeface="BMWTypeRegular" panose="020B0604020202020204" pitchFamily="34" charset="0"/>
                        <a:ea typeface="宋体" panose="02010600030101010101" pitchFamily="2" charset="-122"/>
                      </a:endParaRPr>
                    </a:p>
                    <a:p>
                      <a:pPr>
                        <a:buNone/>
                      </a:pPr>
                      <a:r>
                        <a:rPr lang="zh-CN" altLang="en-US" sz="1600" b="1">
                          <a:solidFill>
                            <a:srgbClr val="FF0000"/>
                          </a:solidFill>
                          <a:latin typeface="BMWTypeRegular" panose="020B0604020202020204" pitchFamily="34" charset="0"/>
                          <a:ea typeface="宋体" panose="02010600030101010101" pitchFamily="2" charset="-122"/>
                        </a:rPr>
                        <a:t>    飞轮松动</a:t>
                      </a:r>
                      <a:endParaRPr lang="zh-CN" altLang="en-US" sz="1600" b="1">
                        <a:solidFill>
                          <a:srgbClr val="FF0000"/>
                        </a:solidFill>
                        <a:latin typeface="BMWTypeRegular" panose="020B0604020202020204" pitchFamily="34" charset="0"/>
                        <a:ea typeface="宋体" panose="02010600030101010101" pitchFamily="2" charset="-122"/>
                      </a:endParaRPr>
                    </a:p>
                  </a:txBody>
                  <a:tcPr/>
                </a:tc>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必要时修理发动机</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修理</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p>
                      <a:pPr>
                        <a:buNone/>
                      </a:pP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修理</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r>
              <a:tr h="470535">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不规则的尖响声</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1600" b="1">
                          <a:solidFill>
                            <a:srgbClr val="FF0000"/>
                          </a:solidFill>
                          <a:latin typeface="BMWTypeRegular" panose="020B0604020202020204" pitchFamily="34" charset="0"/>
                          <a:ea typeface="宋体" panose="02010600030101010101" pitchFamily="2" charset="-122"/>
                        </a:rPr>
                        <a:t>加速时：V带松动或磨损</a:t>
                      </a:r>
                      <a:endParaRPr lang="zh-CN" altLang="en-US" sz="1600" b="1">
                        <a:solidFill>
                          <a:srgbClr val="FF0000"/>
                        </a:solidFill>
                        <a:latin typeface="BMWTypeRegular" panose="020B0604020202020204" pitchFamily="34" charset="0"/>
                        <a:ea typeface="宋体" panose="02010600030101010101" pitchFamily="2" charset="-122"/>
                      </a:endParaRPr>
                    </a:p>
                  </a:txBody>
                  <a:tcPr/>
                </a:tc>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更换V带</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r>
              <a:tr h="470535">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啪嗒声</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1600" b="1">
                          <a:solidFill>
                            <a:srgbClr val="FF0000"/>
                          </a:solidFill>
                          <a:latin typeface="BMWTypeRegular" panose="020B0604020202020204" pitchFamily="34" charset="0"/>
                          <a:ea typeface="宋体" panose="02010600030101010101" pitchFamily="2" charset="-122"/>
                        </a:rPr>
                        <a:t>摇臂、压杆、气门杆、凸轮、凸轮轴轴承等气门操纵部件磨损过大</a:t>
                      </a:r>
                      <a:endParaRPr lang="zh-CN" altLang="en-US" sz="1600" b="1">
                        <a:solidFill>
                          <a:srgbClr val="FF0000"/>
                        </a:solidFill>
                        <a:latin typeface="BMWTypeRegular" panose="020B0604020202020204" pitchFamily="34" charset="0"/>
                        <a:ea typeface="宋体" panose="02010600030101010101" pitchFamily="2" charset="-122"/>
                      </a:endParaRPr>
                    </a:p>
                  </a:txBody>
                  <a:tcPr/>
                </a:tc>
                <a:tc>
                  <a:txBody>
                    <a:bodyPr/>
                    <a:p>
                      <a:pPr>
                        <a:buNone/>
                      </a:pPr>
                      <a:r>
                        <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修理气门控制系统</a:t>
                      </a:r>
                      <a:endParaRPr lang="zh-CN" altLang="en-US" sz="16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r>
            </a:tbl>
          </a:graphicData>
        </a:graphic>
      </p:graphicFrame>
      <p:sp>
        <p:nvSpPr>
          <p:cNvPr id="6" name="矩形 5"/>
          <p:cNvSpPr/>
          <p:nvPr/>
        </p:nvSpPr>
        <p:spPr>
          <a:xfrm>
            <a:off x="316865" y="1932305"/>
            <a:ext cx="6186170" cy="632460"/>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1.9.1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发动机异响的</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故障诊断</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文本框 1"/>
          <p:cNvSpPr txBox="1"/>
          <p:nvPr/>
        </p:nvSpPr>
        <p:spPr>
          <a:xfrm>
            <a:off x="125095" y="513715"/>
            <a:ext cx="8756015" cy="706755"/>
          </a:xfrm>
          <a:prstGeom prst="rect">
            <a:avLst/>
          </a:prstGeom>
          <a:noFill/>
        </p:spPr>
        <p:txBody>
          <a:bodyPr wrap="square" rtlCol="0" anchor="t">
            <a:spAutoFit/>
          </a:bodyPr>
          <a:p>
            <a:r>
              <a:rPr lang="zh-CN" altLang="en-US"/>
              <a:t>      </a:t>
            </a:r>
            <a:r>
              <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气缸盖密封垫损坏时必须立即维修，以避免造成发动机损坏范围扩大。但是必须事先准确确定故故障</a:t>
            </a:r>
            <a:r>
              <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sym typeface="+mn-ea"/>
              </a:rPr>
              <a:t>原因。</a:t>
            </a:r>
            <a:endPar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p:txBody>
      </p:sp>
      <p:graphicFrame>
        <p:nvGraphicFramePr>
          <p:cNvPr id="5" name="表格 4"/>
          <p:cNvGraphicFramePr/>
          <p:nvPr>
            <p:custDataLst>
              <p:tags r:id="rId1"/>
            </p:custDataLst>
          </p:nvPr>
        </p:nvGraphicFramePr>
        <p:xfrm>
          <a:off x="276225" y="1327785"/>
          <a:ext cx="8742680" cy="4951095"/>
        </p:xfrm>
        <a:graphic>
          <a:graphicData uri="http://schemas.openxmlformats.org/drawingml/2006/table">
            <a:tbl>
              <a:tblPr firstRow="1" bandRow="1">
                <a:tableStyleId>{5C22544A-7EE6-4342-B048-85BDC9FD1C3A}</a:tableStyleId>
              </a:tblPr>
              <a:tblGrid>
                <a:gridCol w="3953510"/>
                <a:gridCol w="4789170"/>
              </a:tblGrid>
              <a:tr h="470535">
                <a:tc>
                  <a:txBody>
                    <a:bodyPr/>
                    <a:p>
                      <a:pPr algn="ctr">
                        <a:buNone/>
                      </a:pPr>
                      <a:r>
                        <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故障现象</a:t>
                      </a:r>
                      <a:endPar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a:txBody>
                  <a:tcPr/>
                </a:tc>
                <a:tc>
                  <a:txBody>
                    <a:bodyPr/>
                    <a:p>
                      <a:pPr algn="ctr">
                        <a:buNone/>
                      </a:pPr>
                      <a:r>
                        <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故障原因</a:t>
                      </a:r>
                      <a:endParaRPr lang="zh-CN" altLang="en-US" sz="24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a:txBody>
                  <a:tcPr/>
                </a:tc>
              </a:tr>
              <a:tr h="307340">
                <a:tc>
                  <a:txBody>
                    <a:bodyPr/>
                    <a:p>
                      <a:pPr>
                        <a:buNone/>
                      </a:pPr>
                      <a:r>
                        <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冷却液缓慢损耗</a:t>
                      </a:r>
                      <a:endPar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2400" b="1">
                          <a:solidFill>
                            <a:srgbClr val="FF0000"/>
                          </a:solidFill>
                          <a:latin typeface="BMWTypeRegular" panose="020B0604020202020204" pitchFamily="34" charset="0"/>
                          <a:ea typeface="宋体" panose="02010600030101010101" pitchFamily="2" charset="-122"/>
                        </a:rPr>
                        <a:t>由于气缸盖密封垫损坏冷却液进入燃烧室。</a:t>
                      </a:r>
                      <a:endParaRPr lang="zh-CN" altLang="en-US" sz="2400" b="1">
                        <a:solidFill>
                          <a:srgbClr val="FF0000"/>
                        </a:solidFill>
                        <a:latin typeface="BMWTypeRegular" panose="020B0604020202020204" pitchFamily="34" charset="0"/>
                        <a:ea typeface="宋体" panose="02010600030101010101" pitchFamily="2" charset="-122"/>
                      </a:endParaRPr>
                    </a:p>
                  </a:txBody>
                  <a:tcPr/>
                </a:tc>
              </a:tr>
              <a:tr h="470535">
                <a:tc>
                  <a:txBody>
                    <a:bodyPr/>
                    <a:p>
                      <a:pPr>
                        <a:buNone/>
                      </a:pPr>
                      <a:r>
                        <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冷却液大量损耗，从排气管中排出白色废气烟雾</a:t>
                      </a:r>
                      <a:endPar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2400" b="1">
                          <a:solidFill>
                            <a:srgbClr val="FF0000"/>
                          </a:solidFill>
                          <a:latin typeface="BMWTypeRegular" panose="020B0604020202020204" pitchFamily="34" charset="0"/>
                          <a:ea typeface="宋体" panose="02010600030101010101" pitchFamily="2" charset="-122"/>
                        </a:rPr>
                        <a:t>大量冷却渡进入燃烧室、蒸发并以白色蒸汽形式从排气中排出。</a:t>
                      </a:r>
                      <a:endParaRPr lang="zh-CN" altLang="en-US" sz="2400" b="1">
                        <a:solidFill>
                          <a:srgbClr val="FF0000"/>
                        </a:solidFill>
                        <a:latin typeface="BMWTypeRegular" panose="020B0604020202020204" pitchFamily="34" charset="0"/>
                        <a:ea typeface="宋体" panose="02010600030101010101" pitchFamily="2" charset="-122"/>
                      </a:endParaRPr>
                    </a:p>
                  </a:txBody>
                  <a:tcPr/>
                </a:tc>
              </a:tr>
              <a:tr h="470535">
                <a:tc>
                  <a:txBody>
                    <a:bodyPr/>
                    <a:p>
                      <a:pPr>
                        <a:buNone/>
                      </a:pPr>
                      <a:r>
                        <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补液罐打开时有气泡从冷却液中冒出</a:t>
                      </a:r>
                      <a:endPar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2400" b="1">
                          <a:solidFill>
                            <a:srgbClr val="FF0000"/>
                          </a:solidFill>
                          <a:latin typeface="BMWTypeRegular" panose="020B0604020202020204" pitchFamily="34" charset="0"/>
                          <a:ea typeface="宋体" panose="02010600030101010101" pitchFamily="2" charset="-122"/>
                        </a:rPr>
                        <a:t>燃烧气体受压进入冷却系统内。系统内有废气气味。</a:t>
                      </a:r>
                      <a:endParaRPr lang="zh-CN" altLang="en-US" sz="2400" b="1">
                        <a:solidFill>
                          <a:srgbClr val="FF0000"/>
                        </a:solidFill>
                        <a:latin typeface="BMWTypeRegular" panose="020B0604020202020204" pitchFamily="34" charset="0"/>
                        <a:ea typeface="宋体" panose="02010600030101010101" pitchFamily="2" charset="-122"/>
                      </a:endParaRPr>
                    </a:p>
                  </a:txBody>
                  <a:tcPr/>
                </a:tc>
              </a:tr>
              <a:tr h="470535">
                <a:tc>
                  <a:txBody>
                    <a:bodyPr/>
                    <a:p>
                      <a:pPr>
                        <a:buNone/>
                      </a:pPr>
                      <a:r>
                        <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冷却液表面呈彩色</a:t>
                      </a:r>
                      <a:endPar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r>
                        <a:rPr lang="zh-CN" altLang="en-US" sz="2400" b="1">
                          <a:solidFill>
                            <a:srgbClr val="FF0000"/>
                          </a:solidFill>
                          <a:latin typeface="BMWTypeRegular" panose="020B0604020202020204" pitchFamily="34" charset="0"/>
                          <a:ea typeface="宋体" panose="02010600030101010101" pitchFamily="2" charset="-122"/>
                        </a:rPr>
                        <a:t>机油从润滑循环系统进人了冷却系统</a:t>
                      </a:r>
                      <a:endParaRPr lang="zh-CN" altLang="en-US" sz="2400" b="1">
                        <a:solidFill>
                          <a:srgbClr val="FF0000"/>
                        </a:solidFill>
                        <a:latin typeface="BMWTypeRegular" panose="020B0604020202020204" pitchFamily="34" charset="0"/>
                        <a:ea typeface="宋体" panose="02010600030101010101" pitchFamily="2" charset="-122"/>
                      </a:endParaRPr>
                    </a:p>
                  </a:txBody>
                  <a:tcPr/>
                </a:tc>
              </a:tr>
              <a:tr h="470535">
                <a:tc>
                  <a:txBody>
                    <a:bodyPr/>
                    <a:p>
                      <a:pPr>
                        <a:buNone/>
                      </a:pPr>
                      <a:r>
                        <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拔出的机油标尺上附有一层浅灰色乳液，机油中混进了水泡</a:t>
                      </a:r>
                      <a:endParaRPr lang="zh-CN" altLang="en-US" sz="24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a:txBody>
                  <a:tcPr/>
                </a:tc>
                <a:tc>
                  <a:txBody>
                    <a:bodyPr/>
                    <a:p>
                      <a:pPr>
                        <a:buNone/>
                      </a:pPr>
                      <a:endParaRPr lang="zh-CN" altLang="en-US" sz="2400" b="1">
                        <a:solidFill>
                          <a:srgbClr val="FF0000"/>
                        </a:solidFill>
                        <a:latin typeface="BMWTypeRegular" panose="020B0604020202020204" pitchFamily="34" charset="0"/>
                        <a:ea typeface="宋体" panose="02010600030101010101" pitchFamily="2" charset="-122"/>
                      </a:endParaRPr>
                    </a:p>
                    <a:p>
                      <a:pPr>
                        <a:buNone/>
                      </a:pPr>
                      <a:r>
                        <a:rPr lang="zh-CN" altLang="en-US" sz="2400" b="1">
                          <a:solidFill>
                            <a:srgbClr val="FF0000"/>
                          </a:solidFill>
                          <a:latin typeface="BMWTypeRegular" panose="020B0604020202020204" pitchFamily="34" charset="0"/>
                          <a:ea typeface="宋体" panose="02010600030101010101" pitchFamily="2" charset="-122"/>
                        </a:rPr>
                        <a:t>冷却液进人机油循环系统</a:t>
                      </a:r>
                      <a:endParaRPr lang="zh-CN" altLang="en-US" sz="2400" b="1">
                        <a:solidFill>
                          <a:srgbClr val="FF0000"/>
                        </a:solidFill>
                        <a:latin typeface="BMWTypeRegular" panose="020B0604020202020204" pitchFamily="34" charset="0"/>
                        <a:ea typeface="宋体" panose="02010600030101010101" pitchFamily="2" charset="-122"/>
                      </a:endParaRPr>
                    </a:p>
                  </a:txBody>
                  <a:tcPr/>
                </a:tc>
              </a:tr>
            </a:tbl>
          </a:graphicData>
        </a:graphic>
      </p:graphicFrame>
      <p:sp>
        <p:nvSpPr>
          <p:cNvPr id="3" name="矩形 2"/>
          <p:cNvSpPr/>
          <p:nvPr/>
        </p:nvSpPr>
        <p:spPr>
          <a:xfrm>
            <a:off x="334010" y="62230"/>
            <a:ext cx="6186170" cy="632460"/>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气缸盖密封垫故障诊断</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pic>
        <p:nvPicPr>
          <p:cNvPr id="4" name="图片 3"/>
          <p:cNvPicPr>
            <a:picLocks noChangeAspect="1"/>
          </p:cNvPicPr>
          <p:nvPr/>
        </p:nvPicPr>
        <p:blipFill>
          <a:blip r:embed="rId1"/>
          <a:stretch>
            <a:fillRect/>
          </a:stretch>
        </p:blipFill>
        <p:spPr>
          <a:xfrm>
            <a:off x="685165" y="1426845"/>
            <a:ext cx="6612255" cy="3651885"/>
          </a:xfrm>
          <a:prstGeom prst="rect">
            <a:avLst/>
          </a:prstGeom>
        </p:spPr>
      </p:pic>
      <p:sp>
        <p:nvSpPr>
          <p:cNvPr id="2" name="文本框 1"/>
          <p:cNvSpPr txBox="1"/>
          <p:nvPr/>
        </p:nvSpPr>
        <p:spPr>
          <a:xfrm>
            <a:off x="193675" y="608965"/>
            <a:ext cx="8756015" cy="706755"/>
          </a:xfrm>
          <a:prstGeom prst="rect">
            <a:avLst/>
          </a:prstGeom>
          <a:noFill/>
        </p:spPr>
        <p:txBody>
          <a:bodyPr wrap="square" rtlCol="0" anchor="t">
            <a:spAutoFit/>
          </a:bodyPr>
          <a:p>
            <a:r>
              <a:rPr lang="zh-CN" altLang="en-US"/>
              <a:t>      </a:t>
            </a:r>
            <a:r>
              <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rPr>
              <a:t>气缸盖密封垫泄漏有七种不同的泄漏途径。拆卸气缸盖密封垫前必须首先确定泄漏部位，更换气缸盖密封垫前必须确定泄漏原因。</a:t>
            </a:r>
            <a:endParaRPr lang="zh-CN" altLang="en-US" sz="2000" b="1" noProof="0" dirty="0">
              <a:solidFill>
                <a:srgbClr val="0000CC"/>
              </a:solidFill>
              <a:effectLst>
                <a:outerShdw blurRad="38100" dist="38100" dir="2700000" algn="tl">
                  <a:srgbClr val="000000">
                    <a:alpha val="43137"/>
                  </a:srgbClr>
                </a:outerShdw>
              </a:effectLst>
              <a:latin typeface="楷体" panose="02010609060101010101" charset="-122"/>
              <a:ea typeface="楷体" panose="02010609060101010101" charset="-122"/>
            </a:endParaRPr>
          </a:p>
        </p:txBody>
      </p:sp>
      <p:sp>
        <p:nvSpPr>
          <p:cNvPr id="3" name="矩形 2"/>
          <p:cNvSpPr/>
          <p:nvPr/>
        </p:nvSpPr>
        <p:spPr>
          <a:xfrm>
            <a:off x="334010" y="62230"/>
            <a:ext cx="6186170" cy="632460"/>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气缸盖密封垫故障分析</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7" name="文本框 6"/>
          <p:cNvSpPr txBox="1"/>
          <p:nvPr/>
        </p:nvSpPr>
        <p:spPr>
          <a:xfrm>
            <a:off x="4651375" y="3932555"/>
            <a:ext cx="3890010" cy="2030095"/>
          </a:xfrm>
          <a:prstGeom prst="rect">
            <a:avLst/>
          </a:prstGeom>
          <a:noFill/>
        </p:spPr>
        <p:txBody>
          <a:bodyPr wrap="square" rtlCol="0" anchor="t">
            <a:spAutoFit/>
          </a:bodyPr>
          <a:p>
            <a:r>
              <a:rPr lang="zh-CN" altLang="en-US">
                <a:effectLst>
                  <a:outerShdw blurRad="38100" dist="38100" dir="2700000" algn="tl">
                    <a:srgbClr val="000000">
                      <a:alpha val="43137"/>
                    </a:srgbClr>
                  </a:outerShdw>
                </a:effectLst>
              </a:rPr>
              <a:t>1-燃烧室之间漏气</a:t>
            </a:r>
            <a:endParaRPr lang="zh-CN" altLang="en-US">
              <a:effectLst>
                <a:outerShdw blurRad="38100" dist="38100" dir="2700000" algn="tl">
                  <a:srgbClr val="000000">
                    <a:alpha val="43137"/>
                  </a:srgbClr>
                </a:outerShdw>
              </a:effectLst>
            </a:endParaRPr>
          </a:p>
          <a:p>
            <a:r>
              <a:rPr lang="zh-CN" altLang="en-US">
                <a:effectLst>
                  <a:outerShdw blurRad="38100" dist="38100" dir="2700000" algn="tl">
                    <a:srgbClr val="000000">
                      <a:alpha val="43137"/>
                    </a:srgbClr>
                  </a:outerShdw>
                </a:effectLst>
              </a:rPr>
              <a:t>2</a:t>
            </a:r>
            <a:r>
              <a:rPr lang="en-US" altLang="zh-CN">
                <a:effectLst>
                  <a:outerShdw blurRad="38100" dist="38100" dir="2700000" algn="tl">
                    <a:srgbClr val="000000">
                      <a:alpha val="43137"/>
                    </a:srgbClr>
                  </a:outerShdw>
                </a:effectLst>
              </a:rPr>
              <a:t>-</a:t>
            </a:r>
            <a:r>
              <a:rPr lang="zh-CN" altLang="en-US">
                <a:effectLst>
                  <a:outerShdw blurRad="38100" dist="38100" dir="2700000" algn="tl">
                    <a:srgbClr val="000000">
                      <a:alpha val="43137"/>
                    </a:srgbClr>
                  </a:outerShdw>
                </a:effectLst>
              </a:rPr>
              <a:t>燃烧室与冷却循环系统之间漏气</a:t>
            </a:r>
            <a:endParaRPr lang="zh-CN" altLang="en-US">
              <a:effectLst>
                <a:outerShdw blurRad="38100" dist="38100" dir="2700000" algn="tl">
                  <a:srgbClr val="000000">
                    <a:alpha val="43137"/>
                  </a:srgbClr>
                </a:outerShdw>
              </a:effectLst>
            </a:endParaRPr>
          </a:p>
          <a:p>
            <a:r>
              <a:rPr lang="zh-CN" altLang="en-US">
                <a:effectLst>
                  <a:outerShdw blurRad="38100" dist="38100" dir="2700000" algn="tl">
                    <a:srgbClr val="000000">
                      <a:alpha val="43137"/>
                    </a:srgbClr>
                  </a:outerShdw>
                </a:effectLst>
              </a:rPr>
              <a:t>3</a:t>
            </a:r>
            <a:r>
              <a:rPr lang="en-US" altLang="zh-CN">
                <a:effectLst>
                  <a:outerShdw blurRad="38100" dist="38100" dir="2700000" algn="tl">
                    <a:srgbClr val="000000">
                      <a:alpha val="43137"/>
                    </a:srgbClr>
                  </a:outerShdw>
                </a:effectLst>
              </a:rPr>
              <a:t>-</a:t>
            </a:r>
            <a:r>
              <a:rPr lang="zh-CN" altLang="en-US">
                <a:effectLst>
                  <a:outerShdw blurRad="38100" dist="38100" dir="2700000" algn="tl">
                    <a:srgbClr val="000000">
                      <a:alpha val="43137"/>
                    </a:srgbClr>
                  </a:outerShdw>
                </a:effectLst>
              </a:rPr>
              <a:t>向外漏气</a:t>
            </a:r>
            <a:endParaRPr lang="zh-CN" altLang="en-US">
              <a:effectLst>
                <a:outerShdw blurRad="38100" dist="38100" dir="2700000" algn="tl">
                  <a:srgbClr val="000000">
                    <a:alpha val="43137"/>
                  </a:srgbClr>
                </a:outerShdw>
              </a:effectLst>
            </a:endParaRPr>
          </a:p>
          <a:p>
            <a:r>
              <a:rPr lang="en-US" altLang="zh-CN">
                <a:effectLst>
                  <a:outerShdw blurRad="38100" dist="38100" dir="2700000" algn="tl">
                    <a:srgbClr val="000000">
                      <a:alpha val="43137"/>
                    </a:srgbClr>
                  </a:outerShdw>
                </a:effectLst>
              </a:rPr>
              <a:t>4-</a:t>
            </a:r>
            <a:r>
              <a:rPr lang="zh-CN" altLang="en-US">
                <a:effectLst>
                  <a:outerShdw blurRad="38100" dist="38100" dir="2700000" algn="tl">
                    <a:srgbClr val="000000">
                      <a:alpha val="43137"/>
                    </a:srgbClr>
                  </a:outerShdw>
                </a:effectLst>
              </a:rPr>
              <a:t>向外泄漏机油</a:t>
            </a:r>
            <a:endParaRPr lang="zh-CN" altLang="en-US">
              <a:effectLst>
                <a:outerShdw blurRad="38100" dist="38100" dir="2700000" algn="tl">
                  <a:srgbClr val="000000">
                    <a:alpha val="43137"/>
                  </a:srgbClr>
                </a:outerShdw>
              </a:effectLst>
            </a:endParaRPr>
          </a:p>
          <a:p>
            <a:r>
              <a:rPr lang="en-US" altLang="zh-CN">
                <a:effectLst>
                  <a:outerShdw blurRad="38100" dist="38100" dir="2700000" algn="tl">
                    <a:srgbClr val="000000">
                      <a:alpha val="43137"/>
                    </a:srgbClr>
                  </a:outerShdw>
                </a:effectLst>
              </a:rPr>
              <a:t>5-</a:t>
            </a:r>
            <a:r>
              <a:rPr lang="zh-CN" altLang="en-US">
                <a:effectLst>
                  <a:outerShdw blurRad="38100" dist="38100" dir="2700000" algn="tl">
                    <a:srgbClr val="000000">
                      <a:alpha val="43137"/>
                    </a:srgbClr>
                  </a:outerShdw>
                </a:effectLst>
              </a:rPr>
              <a:t>泄漏机油流人燃烧室</a:t>
            </a:r>
            <a:endParaRPr lang="zh-CN" altLang="en-US">
              <a:effectLst>
                <a:outerShdw blurRad="38100" dist="38100" dir="2700000" algn="tl">
                  <a:srgbClr val="000000">
                    <a:alpha val="43137"/>
                  </a:srgbClr>
                </a:outerShdw>
              </a:effectLst>
            </a:endParaRPr>
          </a:p>
          <a:p>
            <a:r>
              <a:rPr lang="zh-CN" altLang="en-US">
                <a:effectLst>
                  <a:outerShdw blurRad="38100" dist="38100" dir="2700000" algn="tl">
                    <a:srgbClr val="000000">
                      <a:alpha val="43137"/>
                    </a:srgbClr>
                  </a:outerShdw>
                </a:effectLst>
              </a:rPr>
              <a:t>6-向外漏水</a:t>
            </a:r>
            <a:endParaRPr lang="zh-CN" altLang="en-US">
              <a:effectLst>
                <a:outerShdw blurRad="38100" dist="38100" dir="2700000" algn="tl">
                  <a:srgbClr val="000000">
                    <a:alpha val="43137"/>
                  </a:srgbClr>
                </a:outerShdw>
              </a:effectLst>
            </a:endParaRPr>
          </a:p>
          <a:p>
            <a:r>
              <a:rPr lang="zh-CN" altLang="en-US">
                <a:effectLst>
                  <a:outerShdw blurRad="38100" dist="38100" dir="2700000" algn="tl">
                    <a:srgbClr val="000000">
                      <a:alpha val="43137"/>
                    </a:srgbClr>
                  </a:outerShdw>
                </a:effectLst>
              </a:rPr>
              <a:t>7-泄漏水流人燃烧室</a:t>
            </a:r>
            <a:endParaRPr lang="zh-CN" altLang="en-US">
              <a:effectLst>
                <a:outerShdw blurRad="38100" dist="38100" dir="2700000" algn="tl">
                  <a:srgbClr val="000000">
                    <a:alpha val="43137"/>
                  </a:srgbClr>
                </a:outerShdw>
              </a:effectLst>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矩形 2"/>
          <p:cNvSpPr/>
          <p:nvPr/>
        </p:nvSpPr>
        <p:spPr>
          <a:xfrm>
            <a:off x="334010" y="62230"/>
            <a:ext cx="6186170" cy="409575"/>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气缸盖密封垫故障分析</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1403906" name="矩形 1403905"/>
          <p:cNvSpPr/>
          <p:nvPr/>
        </p:nvSpPr>
        <p:spPr>
          <a:xfrm>
            <a:off x="334010" y="73342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故障现象</a:t>
            </a:r>
            <a:r>
              <a:rPr lang="zh-CN" altLang="en-US" sz="2400">
                <a:solidFill>
                  <a:srgbClr val="FF0000"/>
                </a:solidFill>
                <a:sym typeface="+mn-ea"/>
              </a:rPr>
              <a:t>：漏气</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
        <p:nvSpPr>
          <p:cNvPr id="2" name="文本框 1"/>
          <p:cNvSpPr txBox="1"/>
          <p:nvPr/>
        </p:nvSpPr>
        <p:spPr>
          <a:xfrm>
            <a:off x="133350" y="1935480"/>
            <a:ext cx="9010650" cy="4154170"/>
          </a:xfrm>
          <a:prstGeom prst="rect">
            <a:avLst/>
          </a:prstGeom>
          <a:noFill/>
        </p:spPr>
        <p:txBody>
          <a:bodyPr wrap="square" rtlCol="0" anchor="t">
            <a:spAutoFit/>
          </a:bodyPr>
          <a:p>
            <a:r>
              <a:rPr lang="en-US" altLang="zh-CN"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客户表示冷起动性能越来越差，同时出现排气冒白烟和功率损失现象，这种情况是气缸盖密封垫损坏的征兆。</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a:p>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通过看不见外流的冷却液但却缓慢损耗，在早期就能够发现漏气。此外，通过冷却液软管硬化和取下散热器盖后从补液罐中冒出气泡也能发现漏气。</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a:p>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最好能在卸下来的气缸盖密封垫上找出泄漏的原因。从燃烧室边缘染黑的程度上可以识别泄漏。局部染黑是存在着漏气的迹象，这种漏气会通过过度吹扫炽热燃烧气体而造成燃烧室边缘毁坏。密封材料在这些部位失去其弹性特性。燃烧室边缘均匀的轻度染黑是正常的。其原因可能是螺栓未正确拧紧或以前发生了过热。</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6" name="矩形 5"/>
          <p:cNvSpPr/>
          <p:nvPr/>
        </p:nvSpPr>
        <p:spPr>
          <a:xfrm>
            <a:off x="446405" y="136715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故障原因</a:t>
            </a:r>
            <a:r>
              <a:rPr lang="zh-CN" altLang="en-US" sz="2400">
                <a:solidFill>
                  <a:srgbClr val="FF0000"/>
                </a:solidFill>
                <a:sym typeface="+mn-ea"/>
              </a:rPr>
              <a:t>：</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40390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03906" grpId="0"/>
      <p:bldP spid="1403906" grpId="1"/>
      <p:bldP spid="6" grpId="0"/>
      <p:bldP spid="6" grpId="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矩形 2"/>
          <p:cNvSpPr/>
          <p:nvPr/>
        </p:nvSpPr>
        <p:spPr>
          <a:xfrm>
            <a:off x="334010" y="62230"/>
            <a:ext cx="6186170" cy="409575"/>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气缸盖密封垫故障分析</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1403906" name="矩形 1403905"/>
          <p:cNvSpPr/>
          <p:nvPr/>
        </p:nvSpPr>
        <p:spPr>
          <a:xfrm>
            <a:off x="334010" y="73342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故障现象</a:t>
            </a:r>
            <a:r>
              <a:rPr lang="zh-CN" altLang="en-US" sz="2400">
                <a:solidFill>
                  <a:srgbClr val="FF0000"/>
                </a:solidFill>
                <a:sym typeface="+mn-ea"/>
              </a:rPr>
              <a:t>：过热</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
        <p:nvSpPr>
          <p:cNvPr id="2" name="文本框 1"/>
          <p:cNvSpPr txBox="1"/>
          <p:nvPr/>
        </p:nvSpPr>
        <p:spPr>
          <a:xfrm>
            <a:off x="133350" y="2159000"/>
            <a:ext cx="9010650" cy="1938020"/>
          </a:xfrm>
          <a:prstGeom prst="rect">
            <a:avLst/>
          </a:prstGeom>
          <a:noFill/>
        </p:spPr>
        <p:txBody>
          <a:bodyPr wrap="square" rtlCol="0" anchor="t">
            <a:spAutoFit/>
          </a:bodyPr>
          <a:p>
            <a:r>
              <a:rPr lang="en-US" altLang="zh-CN"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如果局部过热的同时还产生水蒸气，则在炽热蒸汽的作用下会导致硅填充物膨胀，从而可能造成支撑板软材料完全分解。过热的可能原因是：散热器堵塞、冷却系统沉积（钙、铁锈、油泥）、电风扇的节温器或节温开关损坏、在山路上带负载短途行驶。</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6" name="矩形 5"/>
          <p:cNvSpPr/>
          <p:nvPr/>
        </p:nvSpPr>
        <p:spPr>
          <a:xfrm>
            <a:off x="446405" y="136715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故障原因</a:t>
            </a:r>
            <a:r>
              <a:rPr lang="zh-CN" altLang="en-US" sz="2400">
                <a:solidFill>
                  <a:srgbClr val="FF0000"/>
                </a:solidFill>
                <a:sym typeface="+mn-ea"/>
              </a:rPr>
              <a:t>：</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40390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03906" grpId="0"/>
      <p:bldP spid="1403906" grpId="1"/>
      <p:bldP spid="6" grpId="0"/>
      <p:bldP spid="6" grpId="1"/>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矩形 2"/>
          <p:cNvSpPr/>
          <p:nvPr/>
        </p:nvSpPr>
        <p:spPr>
          <a:xfrm>
            <a:off x="334010" y="62230"/>
            <a:ext cx="6186170" cy="409575"/>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气缸盖密封垫故障分析</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1403906" name="矩形 1403905"/>
          <p:cNvSpPr/>
          <p:nvPr/>
        </p:nvSpPr>
        <p:spPr>
          <a:xfrm>
            <a:off x="334010" y="73342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故障现象</a:t>
            </a:r>
            <a:r>
              <a:rPr lang="zh-CN" altLang="en-US" sz="2400">
                <a:solidFill>
                  <a:srgbClr val="FF0000"/>
                </a:solidFill>
                <a:sym typeface="+mn-ea"/>
              </a:rPr>
              <a:t>：敲缸</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
        <p:nvSpPr>
          <p:cNvPr id="2" name="文本框 1"/>
          <p:cNvSpPr txBox="1"/>
          <p:nvPr/>
        </p:nvSpPr>
        <p:spPr>
          <a:xfrm>
            <a:off x="133350" y="2159000"/>
            <a:ext cx="9010650" cy="3046095"/>
          </a:xfrm>
          <a:prstGeom prst="rect">
            <a:avLst/>
          </a:prstGeom>
          <a:noFill/>
        </p:spPr>
        <p:txBody>
          <a:bodyPr wrap="square" rtlCol="0" anchor="t">
            <a:spAutoFit/>
          </a:bodyPr>
          <a:p>
            <a:r>
              <a:rPr lang="en-US" altLang="zh-CN"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爆燃然烧是通过混合气瞬间自燃而导致燃烧室压力急剧上升，这个压力远远超过正常燃烧压力。</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a:p>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此时燃烧室金属边缘“正常凹陷”，但不发生漏气。气缸盖密封垫无法长期承受这些应力。在两气门发动机中通常在火花塞对面可以看到凹陷；在四气门发动机中通常在活塞挤压边缘对面可以看到凹陷。敲缸的原因是：燃油辛烷值过低、点火时间调整错误、火花塞热值错误、涡轮增压发动机中增压压力过高、燃烧室</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a:p>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中有沉积物。</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6" name="矩形 5"/>
          <p:cNvSpPr/>
          <p:nvPr/>
        </p:nvSpPr>
        <p:spPr>
          <a:xfrm>
            <a:off x="446405" y="136715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故障原因</a:t>
            </a:r>
            <a:r>
              <a:rPr lang="zh-CN" altLang="en-US" sz="2400">
                <a:solidFill>
                  <a:srgbClr val="FF0000"/>
                </a:solidFill>
                <a:sym typeface="+mn-ea"/>
              </a:rPr>
              <a:t>：</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40390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03906" grpId="0"/>
      <p:bldP spid="1403906" grpId="1"/>
      <p:bldP spid="6" grpId="0"/>
      <p:bldP spid="6" grpId="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矩形 2"/>
          <p:cNvSpPr/>
          <p:nvPr/>
        </p:nvSpPr>
        <p:spPr>
          <a:xfrm>
            <a:off x="334010" y="62230"/>
            <a:ext cx="6186170" cy="409575"/>
          </a:xfrm>
          <a:prstGeom prst="rect">
            <a:avLst/>
          </a:prstGeom>
          <a:noFill/>
          <a:ln w="12700">
            <a:noFill/>
          </a:ln>
        </p:spPr>
        <p:txBody>
          <a:bodyPr lIns="0" tIns="0" rIns="0" bIns="0"/>
          <a:lstStyle>
            <a:lvl1pPr marL="0" lvl="0" indent="0" algn="l" defTabSz="897255" rtl="0" eaLnBrk="0" fontAlgn="base" latinLnBrk="0" hangingPunct="0">
              <a:lnSpc>
                <a:spcPct val="95000"/>
              </a:lnSpc>
              <a:spcBef>
                <a:spcPct val="0"/>
              </a:spcBef>
              <a:spcAft>
                <a:spcPct val="0"/>
              </a:spcAft>
              <a:buNone/>
              <a:defRPr sz="2400" b="1" u="none" kern="1200" baseline="0">
                <a:solidFill>
                  <a:schemeClr val="tx1"/>
                </a:solidFill>
                <a:latin typeface="BMWTypeRegular" panose="020B0604020202020204" pitchFamily="34" charset="0"/>
              </a:defRPr>
            </a:lvl1pPr>
          </a:lstStyle>
          <a:p>
            <a:pPr lvl="0" defTabSz="914400"/>
            <a:r>
              <a:rPr lang="en-US" altLang="zh-CN"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1.9.2 </a:t>
            </a:r>
            <a:r>
              <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rPr>
              <a:t>气缸盖密封垫故障分析</a:t>
            </a:r>
            <a:endParaRPr lang="zh-CN" altLang="en-US" sz="2800" dirty="0">
              <a:solidFill>
                <a:srgbClr val="FF0000"/>
              </a:solidFill>
              <a:effectLst>
                <a:outerShdw blurRad="38100" dist="38100" dir="2700000" algn="tl">
                  <a:srgbClr val="000000">
                    <a:alpha val="43137"/>
                  </a:srgbClr>
                </a:outerShdw>
              </a:effectLst>
              <a:latin typeface="汉仪大黑简" panose="02010609000101010101" pitchFamily="49" charset="-122"/>
              <a:ea typeface="汉仪大黑简" panose="02010609000101010101" pitchFamily="49" charset="-122"/>
            </a:endParaRPr>
          </a:p>
        </p:txBody>
      </p:sp>
      <p:sp>
        <p:nvSpPr>
          <p:cNvPr id="1403906" name="矩形 1403905"/>
          <p:cNvSpPr/>
          <p:nvPr/>
        </p:nvSpPr>
        <p:spPr>
          <a:xfrm>
            <a:off x="334010" y="733425"/>
            <a:ext cx="5974080"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故障现象</a:t>
            </a:r>
            <a:r>
              <a:rPr lang="zh-CN" altLang="en-US" sz="2400">
                <a:solidFill>
                  <a:srgbClr val="FF0000"/>
                </a:solidFill>
                <a:sym typeface="+mn-ea"/>
              </a:rPr>
              <a:t>：机油和冷却液泄漏</a:t>
            </a:r>
            <a:endParaRPr lang="zh-CN" altLang="en-US" sz="2400">
              <a:solidFill>
                <a:srgbClr val="FF0000"/>
              </a:solidFill>
              <a:sym typeface="+mn-ea"/>
            </a:endParaRPr>
          </a:p>
        </p:txBody>
      </p:sp>
      <p:sp>
        <p:nvSpPr>
          <p:cNvPr id="2" name="文本框 1"/>
          <p:cNvSpPr txBox="1"/>
          <p:nvPr/>
        </p:nvSpPr>
        <p:spPr>
          <a:xfrm>
            <a:off x="66675" y="1770380"/>
            <a:ext cx="9010650" cy="1568450"/>
          </a:xfrm>
          <a:prstGeom prst="rect">
            <a:avLst/>
          </a:prstGeom>
          <a:noFill/>
        </p:spPr>
        <p:txBody>
          <a:bodyPr wrap="square" rtlCol="0" anchor="t">
            <a:spAutoFit/>
          </a:bodyPr>
          <a:p>
            <a:r>
              <a:rPr lang="en-US" altLang="zh-CN"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机油和冷却液的外流损失在分界面上用眼睛就能清楚地识别。为此，彻底清洗发动机后将滑石粉撒在怀疑发生泄漏的密封部位并让发动机以不同转速运行。此时可清楚地看到外流的微量机油或冷却液。</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6" name="矩形 5"/>
          <p:cNvSpPr/>
          <p:nvPr/>
        </p:nvSpPr>
        <p:spPr>
          <a:xfrm>
            <a:off x="334010" y="1204595"/>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故障原因</a:t>
            </a:r>
            <a:r>
              <a:rPr lang="zh-CN" altLang="en-US" sz="2400">
                <a:solidFill>
                  <a:srgbClr val="FF0000"/>
                </a:solidFill>
                <a:sym typeface="+mn-ea"/>
              </a:rPr>
              <a:t>：</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
        <p:nvSpPr>
          <p:cNvPr id="4" name="矩形 3"/>
          <p:cNvSpPr/>
          <p:nvPr/>
        </p:nvSpPr>
        <p:spPr>
          <a:xfrm>
            <a:off x="282575" y="3338830"/>
            <a:ext cx="5974080"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故障：未遵守安装规定</a:t>
            </a:r>
            <a:endParaRPr lang="zh-CN" altLang="en-US" sz="2400">
              <a:solidFill>
                <a:srgbClr val="FF0000"/>
              </a:solidFill>
              <a:sym typeface="+mn-ea"/>
            </a:endParaRPr>
          </a:p>
        </p:txBody>
      </p:sp>
      <p:sp>
        <p:nvSpPr>
          <p:cNvPr id="5" name="矩形 4"/>
          <p:cNvSpPr/>
          <p:nvPr/>
        </p:nvSpPr>
        <p:spPr>
          <a:xfrm>
            <a:off x="282575" y="3895090"/>
            <a:ext cx="4788535" cy="471170"/>
          </a:xfrm>
          <a:prstGeom prst="rect">
            <a:avLst/>
          </a:prstGeom>
          <a:noFill/>
          <a:ln w="12700">
            <a:noFill/>
          </a:ln>
        </p:spPr>
        <p:txBody>
          <a:bodyPr lIns="0" tIns="0" rIns="0" bIns="0"/>
          <a:lstStyle>
            <a:lvl1pPr marL="0" lvl="0" indent="0" algn="l" defTabSz="917575" rtl="0" eaLnBrk="1" fontAlgn="base" latinLnBrk="0" hangingPunct="1">
              <a:lnSpc>
                <a:spcPct val="95000"/>
              </a:lnSpc>
              <a:spcBef>
                <a:spcPct val="0"/>
              </a:spcBef>
              <a:spcAft>
                <a:spcPct val="0"/>
              </a:spcAft>
              <a:buClrTx/>
              <a:buSzTx/>
              <a:buFontTx/>
              <a:buNone/>
              <a:defRPr sz="3800" b="1" u="none" kern="1200" baseline="0">
                <a:solidFill>
                  <a:schemeClr val="bg2"/>
                </a:solidFill>
                <a:latin typeface="BMWTypeRegular" panose="020B0604020202020204" pitchFamily="34" charset="0"/>
                <a:ea typeface="宋体" panose="02010600030101010101" pitchFamily="2" charset="-122"/>
              </a:defRPr>
            </a:lvl1pPr>
            <a:lvl2pPr marL="161925" lvl="1"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2pPr>
            <a:lvl3pPr marL="323850" lvl="2"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3pPr>
            <a:lvl4pPr marL="485775" lvl="3"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4pPr>
            <a:lvl5pPr marL="647700" lvl="4" indent="0" algn="ctr" defTabSz="917575" rtl="0" eaLnBrk="1" fontAlgn="base" latinLnBrk="0" hangingPunct="1">
              <a:lnSpc>
                <a:spcPct val="95000"/>
              </a:lnSpc>
              <a:spcBef>
                <a:spcPct val="0"/>
              </a:spcBef>
              <a:spcAft>
                <a:spcPct val="0"/>
              </a:spcAft>
              <a:buClrTx/>
              <a:buSzTx/>
              <a:buFontTx/>
              <a:buNone/>
              <a:defRPr sz="3800" b="1" i="0" u="none" kern="1200" baseline="0">
                <a:solidFill>
                  <a:schemeClr val="bg2"/>
                </a:solidFill>
                <a:latin typeface="BMWTypeRegular" panose="020B0604020202020204" pitchFamily="34" charset="0"/>
                <a:ea typeface="宋体" panose="02010600030101010101" pitchFamily="2" charset="-122"/>
              </a:defRPr>
            </a:lvl5pPr>
          </a:lstStyle>
          <a:p>
            <a:pPr marL="482600" lvl="0" indent="-482600" defTabSz="2095500">
              <a:lnSpc>
                <a:spcPct val="120000"/>
              </a:lnSpc>
              <a:buClr>
                <a:srgbClr val="3333CC"/>
              </a:buClr>
              <a:buFont typeface="Wingdings" panose="05000000000000000000" pitchFamily="2" charset="2"/>
              <a:buChar char="Ø"/>
            </a:pPr>
            <a:r>
              <a:rPr lang="zh-CN" altLang="en-US" sz="2400">
                <a:solidFill>
                  <a:srgbClr val="FF0000"/>
                </a:solidFill>
                <a:sym typeface="+mn-ea"/>
              </a:rPr>
              <a:t>原因</a:t>
            </a:r>
            <a:r>
              <a:rPr lang="zh-CN" altLang="en-US" sz="2400">
                <a:solidFill>
                  <a:srgbClr val="FF0000"/>
                </a:solidFill>
                <a:sym typeface="+mn-ea"/>
              </a:rPr>
              <a:t>：</a:t>
            </a:r>
            <a:endParaRPr lang="zh-CN" altLang="en-US" sz="2400">
              <a:solidFill>
                <a:srgbClr val="FF0000"/>
              </a:solidFill>
              <a:sym typeface="+mn-ea"/>
            </a:endParaRPr>
          </a:p>
          <a:p>
            <a:pPr lvl="0" defTabSz="2095500">
              <a:lnSpc>
                <a:spcPct val="120000"/>
              </a:lnSpc>
              <a:buClr>
                <a:srgbClr val="3333CC"/>
              </a:buClr>
              <a:buFont typeface="Wingdings" panose="05000000000000000000" pitchFamily="2" charset="2"/>
            </a:pPr>
            <a:endParaRPr lang="zh-CN" altLang="en-US" sz="2000" b="0"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endParaRPr>
          </a:p>
        </p:txBody>
      </p:sp>
      <p:sp>
        <p:nvSpPr>
          <p:cNvPr id="7" name="文本框 6"/>
          <p:cNvSpPr txBox="1"/>
          <p:nvPr/>
        </p:nvSpPr>
        <p:spPr>
          <a:xfrm>
            <a:off x="334010" y="4451985"/>
            <a:ext cx="8635365" cy="1938020"/>
          </a:xfrm>
          <a:prstGeom prst="rect">
            <a:avLst/>
          </a:prstGeom>
          <a:noFill/>
        </p:spPr>
        <p:txBody>
          <a:bodyPr wrap="square" rtlCol="0" anchor="t">
            <a:spAutoFit/>
          </a:bodyPr>
          <a:p>
            <a:r>
              <a:rPr lang="en-US" altLang="zh-CN"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未按照规定拧紧螺栓会导致气缸盖或曲轴箱扭曲变形。补充加人到冷却液中的化学添加剂、劣质防冻剂和安装时涂敷的密封剂都可能侵蚀气缸盖密封垫的材料。铜或二硫化钼喷剂也可能改变气缸曲轴箱、气缸盖密封垫与气缸盖之间的摩擦系数。密封垫</a:t>
            </a:r>
            <a:r>
              <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“悬浮”在其中。</a:t>
            </a:r>
            <a:endParaRPr lang="zh-CN" altLang="en-US" sz="2400" b="1">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1403906"/>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403906" grpId="0"/>
      <p:bldP spid="1403906" grpId="1"/>
      <p:bldP spid="6" grpId="0"/>
      <p:bldP spid="6" grpId="1"/>
      <p:bldP spid="4" grpId="0"/>
      <p:bldP spid="4" grpId="1"/>
      <p:bldP spid="5" grpId="0"/>
      <p:bldP spid="5" grpId="1"/>
    </p:bldLst>
  </p:timing>
</p:sld>
</file>

<file path=ppt/tags/tag1.xml><?xml version="1.0" encoding="utf-8"?>
<p:tagLst xmlns:p="http://schemas.openxmlformats.org/presentationml/2006/main">
  <p:tag name="KSO_WM_UNIT_TABLE_BEAUTIFY" val="smartTable{42765457-af49-46fc-8d41-6c2336622847}"/>
</p:tagLst>
</file>

<file path=ppt/tags/tag2.xml><?xml version="1.0" encoding="utf-8"?>
<p:tagLst xmlns:p="http://schemas.openxmlformats.org/presentationml/2006/main">
  <p:tag name="KSO_WM_UNIT_TABLE_BEAUTIFY" val="smartTable{42765457-af49-46fc-8d41-6c2336622847}"/>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1782</Words>
  <Application>WPS 演示</Application>
  <PresentationFormat>全屏显示(4:3)</PresentationFormat>
  <Paragraphs>139</Paragraphs>
  <Slides>7</Slides>
  <Notes>0</Notes>
  <HiddenSlides>0</HiddenSlides>
  <MMClips>0</MMClips>
  <ScaleCrop>false</ScaleCrop>
  <HeadingPairs>
    <vt:vector size="6" baseType="variant">
      <vt:variant>
        <vt:lpstr>已用的字体</vt:lpstr>
      </vt:variant>
      <vt:variant>
        <vt:i4>13</vt:i4>
      </vt:variant>
      <vt:variant>
        <vt:lpstr>主题</vt:lpstr>
      </vt:variant>
      <vt:variant>
        <vt:i4>1</vt:i4>
      </vt:variant>
      <vt:variant>
        <vt:lpstr>幻灯片标题</vt:lpstr>
      </vt:variant>
      <vt:variant>
        <vt:i4>7</vt:i4>
      </vt:variant>
    </vt:vector>
  </HeadingPairs>
  <TitlesOfParts>
    <vt:vector size="21" baseType="lpstr">
      <vt:lpstr>Arial</vt:lpstr>
      <vt:lpstr>宋体</vt:lpstr>
      <vt:lpstr>Wingdings</vt:lpstr>
      <vt:lpstr>Calibri</vt:lpstr>
      <vt:lpstr>BMWTypeRegular</vt:lpstr>
      <vt:lpstr>汉仪大黑简</vt:lpstr>
      <vt:lpstr>黑体</vt:lpstr>
      <vt:lpstr>Trebuchet MS</vt:lpstr>
      <vt:lpstr>隶书</vt:lpstr>
      <vt:lpstr>楷体</vt:lpstr>
      <vt:lpstr>微软雅黑</vt:lpstr>
      <vt:lpstr>Segoe Print</vt:lpstr>
      <vt:lpstr>Arial Unicode MS</vt: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jc</dc:creator>
  <cp:lastModifiedBy>范继春</cp:lastModifiedBy>
  <cp:revision>59</cp:revision>
  <dcterms:created xsi:type="dcterms:W3CDTF">2018-09-20T09:45:00Z</dcterms:created>
  <dcterms:modified xsi:type="dcterms:W3CDTF">2020-02-22T06:05:50Z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2052-11.1.0.9440</vt:lpwstr>
  </property>
</Properties>
</file>